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88" r:id="rId1"/>
  </p:sldMasterIdLst>
  <p:notesMasterIdLst>
    <p:notesMasterId r:id="rId15"/>
  </p:notesMasterIdLst>
  <p:handoutMasterIdLst>
    <p:handoutMasterId r:id="rId16"/>
  </p:handoutMasterIdLst>
  <p:sldIdLst>
    <p:sldId id="738" r:id="rId2"/>
    <p:sldId id="777" r:id="rId3"/>
    <p:sldId id="789" r:id="rId4"/>
    <p:sldId id="778" r:id="rId5"/>
    <p:sldId id="790" r:id="rId6"/>
    <p:sldId id="779" r:id="rId7"/>
    <p:sldId id="791" r:id="rId8"/>
    <p:sldId id="780" r:id="rId9"/>
    <p:sldId id="784" r:id="rId10"/>
    <p:sldId id="785" r:id="rId11"/>
    <p:sldId id="781" r:id="rId12"/>
    <p:sldId id="787" r:id="rId13"/>
    <p:sldId id="788" r:id="rId14"/>
  </p:sldIdLst>
  <p:sldSz cx="12192000" cy="6858000"/>
  <p:notesSz cx="7099300" cy="10234613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1000" kern="1200">
        <a:solidFill>
          <a:srgbClr val="113665"/>
        </a:solidFill>
        <a:latin typeface="Verdan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kern="1200">
        <a:solidFill>
          <a:srgbClr val="113665"/>
        </a:solidFill>
        <a:latin typeface="Verdan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kern="1200">
        <a:solidFill>
          <a:srgbClr val="113665"/>
        </a:solidFill>
        <a:latin typeface="Verdan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kern="1200">
        <a:solidFill>
          <a:srgbClr val="113665"/>
        </a:solidFill>
        <a:latin typeface="Verdan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kern="1200">
        <a:solidFill>
          <a:srgbClr val="113665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rgbClr val="113665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rgbClr val="113665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rgbClr val="113665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rgbClr val="113665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6" userDrawn="1">
          <p15:clr>
            <a:srgbClr val="A4A3A4"/>
          </p15:clr>
        </p15:guide>
        <p15:guide id="2" orient="horz" pos="981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7242" userDrawn="1">
          <p15:clr>
            <a:srgbClr val="A4A3A4"/>
          </p15:clr>
        </p15:guide>
        <p15:guide id="6" pos="438" userDrawn="1">
          <p15:clr>
            <a:srgbClr val="A4A3A4"/>
          </p15:clr>
        </p15:guide>
        <p15:guide id="7" orient="horz" pos="4110" userDrawn="1">
          <p15:clr>
            <a:srgbClr val="A4A3A4"/>
          </p15:clr>
        </p15:guide>
        <p15:guide id="8" pos="2706" userDrawn="1">
          <p15:clr>
            <a:srgbClr val="A4A3A4"/>
          </p15:clr>
        </p15:guide>
        <p15:guide id="9" pos="4974" userDrawn="1">
          <p15:clr>
            <a:srgbClr val="A4A3A4"/>
          </p15:clr>
        </p15:guide>
        <p15:guide id="10" pos="5201" userDrawn="1">
          <p15:clr>
            <a:srgbClr val="A4A3A4"/>
          </p15:clr>
        </p15:guide>
        <p15:guide id="11" pos="2479" userDrawn="1">
          <p15:clr>
            <a:srgbClr val="A4A3A4"/>
          </p15:clr>
        </p15:guide>
        <p15:guide id="12" orient="horz" pos="79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obias Kuemmerle" initials="TK" lastIdx="2" clrIdx="0"/>
  <p:cmAuthor id="1" name="Tobias Kümmerle" initials="TK" lastIdx="3" clrIdx="1">
    <p:extLst>
      <p:ext uri="{19B8F6BF-5375-455C-9EA6-DF929625EA0E}">
        <p15:presenceInfo xmlns:p15="http://schemas.microsoft.com/office/powerpoint/2012/main" userId="Tobias Kümmerl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9AB2"/>
    <a:srgbClr val="113665"/>
    <a:srgbClr val="AB3E03"/>
    <a:srgbClr val="C3CDD8"/>
    <a:srgbClr val="4D688C"/>
    <a:srgbClr val="E4F0CC"/>
    <a:srgbClr val="C8E098"/>
    <a:srgbClr val="92C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014" autoAdjust="0"/>
  </p:normalViewPr>
  <p:slideViewPr>
    <p:cSldViewPr>
      <p:cViewPr varScale="1">
        <p:scale>
          <a:sx n="120" d="100"/>
          <a:sy n="120" d="100"/>
        </p:scale>
        <p:origin x="800" y="184"/>
      </p:cViewPr>
      <p:guideLst>
        <p:guide orient="horz" pos="1026"/>
        <p:guide orient="horz" pos="981"/>
        <p:guide pos="3840"/>
        <p:guide pos="7242"/>
        <p:guide pos="438"/>
        <p:guide orient="horz" pos="4110"/>
        <p:guide pos="2706"/>
        <p:guide pos="4974"/>
        <p:guide pos="5201"/>
        <p:guide pos="2479"/>
        <p:guide orient="horz" pos="79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8" tIns="49519" rIns="99038" bIns="49519" numCol="1" anchor="t" anchorCtr="0" compatLnSpc="1">
            <a:prstTxWarp prst="textNoShape">
              <a:avLst/>
            </a:prstTxWarp>
          </a:bodyPr>
          <a:lstStyle>
            <a:lvl1pPr defTabSz="990863" eaLnBrk="1" hangingPunct="1">
              <a:defRPr sz="1300" smtClean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8" tIns="49519" rIns="99038" bIns="49519" numCol="1" anchor="t" anchorCtr="0" compatLnSpc="1">
            <a:prstTxWarp prst="textNoShape">
              <a:avLst/>
            </a:prstTxWarp>
          </a:bodyPr>
          <a:lstStyle>
            <a:lvl1pPr algn="r" defTabSz="990863" eaLnBrk="1" hangingPunct="1">
              <a:defRPr sz="1300" smtClean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8" tIns="49519" rIns="99038" bIns="49519" numCol="1" anchor="b" anchorCtr="0" compatLnSpc="1">
            <a:prstTxWarp prst="textNoShape">
              <a:avLst/>
            </a:prstTxWarp>
          </a:bodyPr>
          <a:lstStyle>
            <a:lvl1pPr defTabSz="990863" eaLnBrk="1" hangingPunct="1">
              <a:defRPr sz="1300" smtClean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8" tIns="49519" rIns="99038" bIns="49519" numCol="1" anchor="b" anchorCtr="0" compatLnSpc="1">
            <a:prstTxWarp prst="textNoShape">
              <a:avLst/>
            </a:prstTxWarp>
          </a:bodyPr>
          <a:lstStyle>
            <a:lvl1pPr algn="r" defTabSz="990863" eaLnBrk="1" hangingPunct="1">
              <a:defRPr sz="1300" smtClean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CCD3B260-838D-4F6A-9A21-F5F8A218386F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03125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8" tIns="49519" rIns="99038" bIns="49519" numCol="1" anchor="t" anchorCtr="0" compatLnSpc="1">
            <a:prstTxWarp prst="textNoShape">
              <a:avLst/>
            </a:prstTxWarp>
          </a:bodyPr>
          <a:lstStyle>
            <a:lvl1pPr defTabSz="990863" eaLnBrk="1" hangingPunct="1">
              <a:defRPr sz="1300" smtClean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8" tIns="49519" rIns="99038" bIns="49519" numCol="1" anchor="t" anchorCtr="0" compatLnSpc="1">
            <a:prstTxWarp prst="textNoShape">
              <a:avLst/>
            </a:prstTxWarp>
          </a:bodyPr>
          <a:lstStyle>
            <a:lvl1pPr algn="r" defTabSz="990863" eaLnBrk="1" hangingPunct="1">
              <a:defRPr sz="1300" smtClean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1200" y="4860925"/>
            <a:ext cx="56769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8" tIns="49519" rIns="99038" bIns="495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8" tIns="49519" rIns="99038" bIns="49519" numCol="1" anchor="b" anchorCtr="0" compatLnSpc="1">
            <a:prstTxWarp prst="textNoShape">
              <a:avLst/>
            </a:prstTxWarp>
          </a:bodyPr>
          <a:lstStyle>
            <a:lvl1pPr defTabSz="990863" eaLnBrk="1" hangingPunct="1">
              <a:defRPr sz="1300" smtClean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8" tIns="49519" rIns="99038" bIns="49519" numCol="1" anchor="b" anchorCtr="0" compatLnSpc="1">
            <a:prstTxWarp prst="textNoShape">
              <a:avLst/>
            </a:prstTxWarp>
          </a:bodyPr>
          <a:lstStyle>
            <a:lvl1pPr algn="r" defTabSz="990863" eaLnBrk="1" hangingPunct="1">
              <a:defRPr sz="1300" smtClean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F822EBF8-37F3-4B87-9532-B61AE7D2D5B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21115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58788" y="720725"/>
            <a:ext cx="6397625" cy="359886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9FAA593-2817-4839-ABFE-8DCE62B9E163}" type="slidenum">
              <a:rPr kumimoji="0" lang="de-DE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050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22EBF8-37F3-4B87-9532-B61AE7D2D5B3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8042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58788" y="720725"/>
            <a:ext cx="6397625" cy="359886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9FAA593-2817-4839-ABFE-8DCE62B9E163}" type="slidenum">
              <a:rPr kumimoji="0" lang="de-DE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DE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935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P OSM2019 -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" y="333375"/>
            <a:ext cx="12187767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7" descr="hukombi_wbw_gross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68008" y="12032"/>
            <a:ext cx="5790155" cy="11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8" descr="humboldtköpfe_50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089249" y="1220787"/>
            <a:ext cx="3127431" cy="5637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384720" y="399163"/>
            <a:ext cx="4359018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58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P OSM2019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" y="1591"/>
            <a:ext cx="1218776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Line 6"/>
          <p:cNvSpPr>
            <a:spLocks noChangeShapeType="1"/>
          </p:cNvSpPr>
          <p:nvPr userDrawn="1"/>
        </p:nvSpPr>
        <p:spPr bwMode="auto">
          <a:xfrm>
            <a:off x="4235" y="358775"/>
            <a:ext cx="12187767" cy="1588"/>
          </a:xfrm>
          <a:prstGeom prst="line">
            <a:avLst/>
          </a:prstGeom>
          <a:noFill/>
          <a:ln w="12700">
            <a:solidFill>
              <a:srgbClr val="CCCC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de-DE">
              <a:solidFill>
                <a:prstClr val="black"/>
              </a:solidFill>
            </a:endParaRPr>
          </a:p>
        </p:txBody>
      </p:sp>
      <p:pic>
        <p:nvPicPr>
          <p:cNvPr id="4" name="Picture 10" descr="huschrift_w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181648" y="107950"/>
            <a:ext cx="4783096" cy="1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feld 5"/>
          <p:cNvSpPr txBox="1">
            <a:spLocks noChangeArrowheads="1"/>
          </p:cNvSpPr>
          <p:nvPr userDrawn="1"/>
        </p:nvSpPr>
        <p:spPr bwMode="auto">
          <a:xfrm>
            <a:off x="11152717" y="6492875"/>
            <a:ext cx="863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70CD9018-43B7-4F18-9B3D-472BF903EE90}" type="slidenum">
              <a:rPr lang="de-DE" altLang="de-DE" sz="1100" smtClean="0">
                <a:solidFill>
                  <a:srgbClr val="00376C"/>
                </a:solidFill>
                <a:latin typeface="Verdana" panose="020B0604030504040204" pitchFamily="34" charset="0"/>
              </a:rPr>
              <a:pPr algn="r" eaLnBrk="1" hangingPunct="1">
                <a:defRPr/>
              </a:pPr>
              <a:t>‹#›</a:t>
            </a:fld>
            <a:endParaRPr lang="de-DE" altLang="de-DE" sz="1100">
              <a:solidFill>
                <a:srgbClr val="00376C"/>
              </a:solidFill>
              <a:latin typeface="Verdana" panose="020B0604030504040204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23392" y="729580"/>
            <a:ext cx="10515600" cy="61118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l">
              <a:defRPr sz="3200" b="1">
                <a:solidFill>
                  <a:srgbClr val="113665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685875" y="1513359"/>
            <a:ext cx="10503841" cy="4525963"/>
          </a:xfrm>
          <a:prstGeom prst="rect">
            <a:avLst/>
          </a:prstGeom>
          <a:ln>
            <a:noFill/>
          </a:ln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rgbClr val="113665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742950" indent="-285750">
              <a:buFont typeface="Symbol" panose="05050102010706020507" pitchFamily="18" charset="2"/>
              <a:buChar char="-"/>
              <a:defRPr sz="2400">
                <a:solidFill>
                  <a:srgbClr val="113665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384720" y="-5159"/>
            <a:ext cx="4359018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94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4638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cnra.ca.gov/dataset/crop-mapping-2014" TargetMode="External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8"/>
          <p:cNvSpPr txBox="1">
            <a:spLocks/>
          </p:cNvSpPr>
          <p:nvPr/>
        </p:nvSpPr>
        <p:spPr bwMode="auto">
          <a:xfrm>
            <a:off x="119336" y="4509120"/>
            <a:ext cx="8231561" cy="179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r" defTabSz="719138" eaLnBrk="1" hangingPunct="1">
              <a:lnSpc>
                <a:spcPct val="110000"/>
              </a:lnSpc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286375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de-DE" altLang="en-US" sz="2400" kern="0" dirty="0">
                <a:solidFill>
                  <a:srgbClr val="113665"/>
                </a:solidFill>
                <a:latin typeface="Verdana" panose="020B0604030504040204" pitchFamily="34" charset="0"/>
              </a:rPr>
              <a:t>Philip </a:t>
            </a:r>
            <a:r>
              <a:rPr lang="de-DE" altLang="en-US" sz="2400" kern="0" dirty="0" err="1">
                <a:solidFill>
                  <a:srgbClr val="113665"/>
                </a:solidFill>
                <a:latin typeface="Verdana" panose="020B0604030504040204" pitchFamily="34" charset="0"/>
              </a:rPr>
              <a:t>Liehr</a:t>
            </a:r>
            <a:r>
              <a:rPr lang="de-DE" altLang="en-US" sz="2400" kern="0" dirty="0">
                <a:solidFill>
                  <a:srgbClr val="113665"/>
                </a:solidFill>
                <a:latin typeface="Verdana" panose="020B0604030504040204" pitchFamily="34" charset="0"/>
              </a:rPr>
              <a:t>, Clemens Lang, Shawn Schneidereit, Janis Klug </a:t>
            </a:r>
          </a:p>
          <a:p>
            <a:pPr algn="r" defTabSz="719138" eaLnBrk="1" hangingPunct="1">
              <a:lnSpc>
                <a:spcPct val="110000"/>
              </a:lnSpc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286375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lang="de-DE" altLang="en-US" sz="2400" kern="0" dirty="0">
              <a:solidFill>
                <a:srgbClr val="113665"/>
              </a:solidFill>
              <a:latin typeface="Verdana" panose="020B0604030504040204" pitchFamily="34" charset="0"/>
            </a:endParaRPr>
          </a:p>
        </p:txBody>
      </p:sp>
      <p:sp>
        <p:nvSpPr>
          <p:cNvPr id="6" name="Textplatzhalter 16"/>
          <p:cNvSpPr txBox="1">
            <a:spLocks/>
          </p:cNvSpPr>
          <p:nvPr/>
        </p:nvSpPr>
        <p:spPr bwMode="auto">
          <a:xfrm>
            <a:off x="479376" y="2060848"/>
            <a:ext cx="7871520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r" defTabSz="719138" eaLnBrk="1" hangingPunct="1">
              <a:lnSpc>
                <a:spcPct val="120000"/>
              </a:lnSpc>
              <a:spcAft>
                <a:spcPts val="600"/>
              </a:spcAft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286375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600" b="1" dirty="0">
                <a:solidFill>
                  <a:srgbClr val="113665"/>
                </a:solidFill>
                <a:latin typeface="Verdana" panose="020B0604030504040204" pitchFamily="34" charset="0"/>
              </a:rPr>
              <a:t>Hyperspectral Unmixing </a:t>
            </a:r>
          </a:p>
        </p:txBody>
      </p:sp>
      <p:sp>
        <p:nvSpPr>
          <p:cNvPr id="2" name="TextBox 1"/>
          <p:cNvSpPr txBox="1"/>
          <p:nvPr/>
        </p:nvSpPr>
        <p:spPr bwMode="auto">
          <a:xfrm>
            <a:off x="3836968" y="3152386"/>
            <a:ext cx="4513928" cy="276614"/>
          </a:xfrm>
          <a:prstGeom prst="rect">
            <a:avLst/>
          </a:prstGeom>
          <a:solidFill>
            <a:schemeClr val="bg1">
              <a:alpha val="70195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lnSpc>
                <a:spcPct val="110000"/>
              </a:lnSpc>
              <a:spcAft>
                <a:spcPts val="300"/>
              </a:spcAft>
            </a:pPr>
            <a:r>
              <a:rPr lang="en-GB" sz="1200" dirty="0">
                <a:solidFill>
                  <a:srgbClr val="00376C"/>
                </a:solidFill>
              </a:rPr>
              <a:t>EO 2021 – Earth Observation Symposium – 14.07.2021</a:t>
            </a:r>
          </a:p>
        </p:txBody>
      </p:sp>
    </p:spTree>
    <p:extLst>
      <p:ext uri="{BB962C8B-B14F-4D97-AF65-F5344CB8AC3E}">
        <p14:creationId xmlns:p14="http://schemas.microsoft.com/office/powerpoint/2010/main" val="269649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28E93-0075-2D4D-A872-CE9FC6901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3. Results  </a:t>
            </a:r>
            <a:r>
              <a:rPr lang="en-GB" sz="1800" b="0" dirty="0"/>
              <a:t>Woody vegetation class fraction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04BA882-EEA9-5646-B691-3BF6E8500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2961714"/>
            <a:ext cx="10800000" cy="1942683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D416E969-A4B4-5140-8179-025A0F51F44A}"/>
              </a:ext>
            </a:extLst>
          </p:cNvPr>
          <p:cNvSpPr/>
          <p:nvPr/>
        </p:nvSpPr>
        <p:spPr>
          <a:xfrm>
            <a:off x="7608168" y="4874113"/>
            <a:ext cx="39308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de-DE" b="1" dirty="0">
                <a:solidFill>
                  <a:srgbClr val="00206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Fig.  5  top: </a:t>
            </a:r>
            <a:r>
              <a:rPr lang="en-US" altLang="de-DE" dirty="0">
                <a:solidFill>
                  <a:srgbClr val="00206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Hyperspectral image </a:t>
            </a:r>
          </a:p>
          <a:p>
            <a:pPr lvl="0" algn="ctr"/>
            <a:r>
              <a:rPr lang="en-US" altLang="de-DE" b="1" dirty="0">
                <a:solidFill>
                  <a:srgbClr val="00206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       bottom: </a:t>
            </a:r>
            <a:r>
              <a:rPr lang="en-US" altLang="de-DE" dirty="0">
                <a:solidFill>
                  <a:srgbClr val="00206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Map 1 (Woody vegetation class fraction)</a:t>
            </a:r>
            <a:endParaRPr lang="en-US" altLang="de-DE" i="1" dirty="0">
              <a:solidFill>
                <a:srgbClr val="002060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2B27212-54B9-B54F-B62A-12224ADC240C}"/>
              </a:ext>
            </a:extLst>
          </p:cNvPr>
          <p:cNvSpPr/>
          <p:nvPr/>
        </p:nvSpPr>
        <p:spPr>
          <a:xfrm>
            <a:off x="1631504" y="3284984"/>
            <a:ext cx="952928" cy="739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de-DE" sz="900" i="1" dirty="0">
                <a:solidFill>
                  <a:srgbClr val="00206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Shrub </a:t>
            </a:r>
          </a:p>
          <a:p>
            <a:pPr lvl="0">
              <a:lnSpc>
                <a:spcPct val="120000"/>
              </a:lnSpc>
            </a:pPr>
            <a:r>
              <a:rPr lang="en-US" altLang="de-DE" sz="900" i="1" dirty="0">
                <a:solidFill>
                  <a:srgbClr val="00206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Broadleaf</a:t>
            </a:r>
          </a:p>
          <a:p>
            <a:pPr lvl="0">
              <a:lnSpc>
                <a:spcPct val="120000"/>
              </a:lnSpc>
            </a:pPr>
            <a:r>
              <a:rPr lang="en-US" altLang="de-DE" sz="900" i="1" dirty="0">
                <a:solidFill>
                  <a:srgbClr val="00206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Coniferous</a:t>
            </a:r>
          </a:p>
          <a:p>
            <a:pPr lvl="0" algn="ctr">
              <a:lnSpc>
                <a:spcPct val="120000"/>
              </a:lnSpc>
            </a:pPr>
            <a:endParaRPr lang="en-US" altLang="de-DE" sz="900" i="1" dirty="0">
              <a:solidFill>
                <a:srgbClr val="002060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A92AA5E-C59A-BC47-8F3D-F08B91551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024" y="1196752"/>
            <a:ext cx="3690576" cy="1789370"/>
          </a:xfrm>
          <a:prstGeom prst="rect">
            <a:avLst/>
          </a:prstGeom>
        </p:spPr>
      </p:pic>
      <p:sp>
        <p:nvSpPr>
          <p:cNvPr id="12" name="TextBox 1">
            <a:extLst>
              <a:ext uri="{FF2B5EF4-FFF2-40B4-BE49-F238E27FC236}">
                <a16:creationId xmlns:a16="http://schemas.microsoft.com/office/drawing/2014/main" id="{96AAC5F1-FB03-0243-9BDC-8437E3DBDB3E}"/>
              </a:ext>
            </a:extLst>
          </p:cNvPr>
          <p:cNvSpPr txBox="1"/>
          <p:nvPr/>
        </p:nvSpPr>
        <p:spPr bwMode="auto">
          <a:xfrm>
            <a:off x="10332" y="6525344"/>
            <a:ext cx="6157676" cy="276551"/>
          </a:xfrm>
          <a:prstGeom prst="rect">
            <a:avLst/>
          </a:prstGeom>
          <a:solidFill>
            <a:schemeClr val="bg1">
              <a:alpha val="70195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lnSpc>
                <a:spcPct val="110000"/>
              </a:lnSpc>
              <a:spcAft>
                <a:spcPts val="300"/>
              </a:spcAft>
            </a:pPr>
            <a:r>
              <a:rPr lang="en-GB" sz="1200" dirty="0">
                <a:solidFill>
                  <a:srgbClr val="00376C"/>
                </a:solidFill>
              </a:rPr>
              <a:t>Hyperspectral </a:t>
            </a:r>
            <a:r>
              <a:rPr lang="en-GB" sz="1200" dirty="0" err="1">
                <a:solidFill>
                  <a:srgbClr val="00376C"/>
                </a:solidFill>
              </a:rPr>
              <a:t>Unmixing</a:t>
            </a:r>
            <a:r>
              <a:rPr lang="en-GB" sz="1200" dirty="0">
                <a:solidFill>
                  <a:srgbClr val="00376C"/>
                </a:solidFill>
              </a:rPr>
              <a:t> – </a:t>
            </a:r>
            <a:r>
              <a:rPr lang="en-GB" sz="1200" dirty="0" err="1">
                <a:solidFill>
                  <a:srgbClr val="00376C"/>
                </a:solidFill>
              </a:rPr>
              <a:t>Liehr</a:t>
            </a:r>
            <a:r>
              <a:rPr lang="en-GB" sz="1200" dirty="0">
                <a:solidFill>
                  <a:srgbClr val="00376C"/>
                </a:solidFill>
              </a:rPr>
              <a:t>, Lang, </a:t>
            </a:r>
            <a:r>
              <a:rPr lang="en-GB" sz="1200" dirty="0" err="1">
                <a:solidFill>
                  <a:srgbClr val="00376C"/>
                </a:solidFill>
              </a:rPr>
              <a:t>Schneidereit</a:t>
            </a:r>
            <a:r>
              <a:rPr lang="en-GB" sz="1200" dirty="0">
                <a:solidFill>
                  <a:srgbClr val="00376C"/>
                </a:solidFill>
              </a:rPr>
              <a:t>, Klug - 14.07.2021</a:t>
            </a:r>
          </a:p>
        </p:txBody>
      </p:sp>
    </p:spTree>
    <p:extLst>
      <p:ext uri="{BB962C8B-B14F-4D97-AF65-F5344CB8AC3E}">
        <p14:creationId xmlns:p14="http://schemas.microsoft.com/office/powerpoint/2010/main" val="1402459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8A973-A44F-8446-B50C-603300C9C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4.  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01D12-631E-F649-BC3C-4EDB189ED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75" y="1513359"/>
            <a:ext cx="10954741" cy="4525963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GB" dirty="0"/>
              <a:t>Use of hyperspectral imagery led to </a:t>
            </a:r>
            <a:r>
              <a:rPr lang="en-GB" i="1" dirty="0"/>
              <a:t>seemingly </a:t>
            </a:r>
            <a:r>
              <a:rPr lang="en-GB" dirty="0"/>
              <a:t>adequate fractional    cover estimations across the study area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2. Endmembers affected by data artefacts from flight paths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3. Hyperspectral and multi-temporal multi-spectral imagery requires </a:t>
            </a:r>
          </a:p>
          <a:p>
            <a:pPr marL="0" indent="0">
              <a:buNone/>
            </a:pPr>
            <a:r>
              <a:rPr lang="en-GB" dirty="0"/>
              <a:t>    extensive computational resources…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679F5719-AB13-D543-8346-33F6A57B9861}"/>
              </a:ext>
            </a:extLst>
          </p:cNvPr>
          <p:cNvSpPr txBox="1"/>
          <p:nvPr/>
        </p:nvSpPr>
        <p:spPr bwMode="auto">
          <a:xfrm>
            <a:off x="10332" y="6525344"/>
            <a:ext cx="6157676" cy="276551"/>
          </a:xfrm>
          <a:prstGeom prst="rect">
            <a:avLst/>
          </a:prstGeom>
          <a:solidFill>
            <a:schemeClr val="bg1">
              <a:alpha val="70195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lnSpc>
                <a:spcPct val="110000"/>
              </a:lnSpc>
              <a:spcAft>
                <a:spcPts val="300"/>
              </a:spcAft>
            </a:pPr>
            <a:r>
              <a:rPr lang="en-GB" sz="1200" dirty="0">
                <a:solidFill>
                  <a:srgbClr val="00376C"/>
                </a:solidFill>
              </a:rPr>
              <a:t>Hyperspectral </a:t>
            </a:r>
            <a:r>
              <a:rPr lang="en-GB" sz="1200" dirty="0" err="1">
                <a:solidFill>
                  <a:srgbClr val="00376C"/>
                </a:solidFill>
              </a:rPr>
              <a:t>Unmixing</a:t>
            </a:r>
            <a:r>
              <a:rPr lang="en-GB" sz="1200" dirty="0">
                <a:solidFill>
                  <a:srgbClr val="00376C"/>
                </a:solidFill>
              </a:rPr>
              <a:t> – </a:t>
            </a:r>
            <a:r>
              <a:rPr lang="en-GB" sz="1200" dirty="0" err="1">
                <a:solidFill>
                  <a:srgbClr val="00376C"/>
                </a:solidFill>
              </a:rPr>
              <a:t>Liehr</a:t>
            </a:r>
            <a:r>
              <a:rPr lang="en-GB" sz="1200" dirty="0">
                <a:solidFill>
                  <a:srgbClr val="00376C"/>
                </a:solidFill>
              </a:rPr>
              <a:t>, Lang, </a:t>
            </a:r>
            <a:r>
              <a:rPr lang="en-GB" sz="1200" dirty="0" err="1">
                <a:solidFill>
                  <a:srgbClr val="00376C"/>
                </a:solidFill>
              </a:rPr>
              <a:t>Schneidereit</a:t>
            </a:r>
            <a:r>
              <a:rPr lang="en-GB" sz="1200" dirty="0">
                <a:solidFill>
                  <a:srgbClr val="00376C"/>
                </a:solidFill>
              </a:rPr>
              <a:t>, Klug - 14.07.2021</a:t>
            </a:r>
          </a:p>
        </p:txBody>
      </p:sp>
    </p:spTree>
    <p:extLst>
      <p:ext uri="{BB962C8B-B14F-4D97-AF65-F5344CB8AC3E}">
        <p14:creationId xmlns:p14="http://schemas.microsoft.com/office/powerpoint/2010/main" val="947592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16"/>
          <p:cNvSpPr txBox="1">
            <a:spLocks/>
          </p:cNvSpPr>
          <p:nvPr/>
        </p:nvSpPr>
        <p:spPr bwMode="auto">
          <a:xfrm>
            <a:off x="479376" y="2060848"/>
            <a:ext cx="842493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r" defTabSz="719138" eaLnBrk="1" hangingPunct="1">
              <a:lnSpc>
                <a:spcPct val="120000"/>
              </a:lnSpc>
              <a:spcAft>
                <a:spcPts val="600"/>
              </a:spcAft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286375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600" b="1" dirty="0">
                <a:solidFill>
                  <a:srgbClr val="113665"/>
                </a:solidFill>
                <a:latin typeface="Verdana" panose="020B0604030504040204" pitchFamily="34" charset="0"/>
              </a:rPr>
              <a:t>Thank you for </a:t>
            </a:r>
            <a:r>
              <a:rPr lang="en-GB" altLang="en-US" sz="3600" b="1" dirty="0" err="1">
                <a:solidFill>
                  <a:srgbClr val="113665"/>
                </a:solidFill>
                <a:latin typeface="Verdana" panose="020B0604030504040204" pitchFamily="34" charset="0"/>
              </a:rPr>
              <a:t>you_R</a:t>
            </a:r>
            <a:r>
              <a:rPr lang="en-GB" altLang="en-US" sz="3600" b="1" dirty="0">
                <a:solidFill>
                  <a:srgbClr val="113665"/>
                </a:solidFill>
                <a:latin typeface="Verdana" panose="020B0604030504040204" pitchFamily="34" charset="0"/>
              </a:rPr>
              <a:t> attention!</a:t>
            </a:r>
          </a:p>
        </p:txBody>
      </p:sp>
    </p:spTree>
    <p:extLst>
      <p:ext uri="{BB962C8B-B14F-4D97-AF65-F5344CB8AC3E}">
        <p14:creationId xmlns:p14="http://schemas.microsoft.com/office/powerpoint/2010/main" val="3441211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8A973-A44F-8446-B50C-603300C9C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01D12-631E-F649-BC3C-4EDB189ED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75" y="1513359"/>
            <a:ext cx="11026749" cy="4525963"/>
          </a:xfrm>
        </p:spPr>
        <p:txBody>
          <a:bodyPr/>
          <a:lstStyle/>
          <a:p>
            <a:r>
              <a:rPr lang="en-US" sz="1400" dirty="0">
                <a:solidFill>
                  <a:srgbClr val="002060"/>
                </a:solidFill>
                <a:cs typeface="Verdana" panose="020B0604030504040204" pitchFamily="34" charset="0"/>
              </a:rPr>
              <a:t>Cooper et al. (2020): Disentangling fractional vegetation cover: Regression-based </a:t>
            </a:r>
            <a:r>
              <a:rPr lang="en-US" sz="1400" dirty="0" err="1">
                <a:solidFill>
                  <a:srgbClr val="002060"/>
                </a:solidFill>
                <a:cs typeface="Verdana" panose="020B0604030504040204" pitchFamily="34" charset="0"/>
              </a:rPr>
              <a:t>unmixing</a:t>
            </a:r>
            <a:r>
              <a:rPr lang="en-US" sz="1400" dirty="0">
                <a:solidFill>
                  <a:srgbClr val="002060"/>
                </a:solidFill>
                <a:cs typeface="Verdana" panose="020B0604030504040204" pitchFamily="34" charset="0"/>
              </a:rPr>
              <a:t> of simulated spaceborne imaging spectroscopy data. Remote Sensing of Environment, 246. DOI: 10.1016/j.rse.2020.111856</a:t>
            </a:r>
          </a:p>
          <a:p>
            <a:r>
              <a:rPr lang="en-US" sz="1400" dirty="0" err="1">
                <a:solidFill>
                  <a:srgbClr val="002060"/>
                </a:solidFill>
                <a:cs typeface="Verdana" panose="020B0604030504040204" pitchFamily="34" charset="0"/>
              </a:rPr>
              <a:t>Jänicke</a:t>
            </a:r>
            <a:r>
              <a:rPr lang="en-US" sz="1400" dirty="0">
                <a:solidFill>
                  <a:srgbClr val="002060"/>
                </a:solidFill>
                <a:cs typeface="Verdana" panose="020B0604030504040204" pitchFamily="34" charset="0"/>
              </a:rPr>
              <a:t>, C., </a:t>
            </a:r>
            <a:r>
              <a:rPr lang="en-US" sz="1400" dirty="0" err="1">
                <a:solidFill>
                  <a:srgbClr val="002060"/>
                </a:solidFill>
                <a:cs typeface="Verdana" panose="020B0604030504040204" pitchFamily="34" charset="0"/>
              </a:rPr>
              <a:t>Okujeni</a:t>
            </a:r>
            <a:r>
              <a:rPr lang="en-US" sz="1400" dirty="0">
                <a:solidFill>
                  <a:srgbClr val="002060"/>
                </a:solidFill>
                <a:cs typeface="Verdana" panose="020B0604030504040204" pitchFamily="34" charset="0"/>
              </a:rPr>
              <a:t>, A., Cooper, S., Clark, M., </a:t>
            </a:r>
            <a:r>
              <a:rPr lang="en-US" sz="1400" dirty="0" err="1">
                <a:solidFill>
                  <a:srgbClr val="002060"/>
                </a:solidFill>
                <a:cs typeface="Verdana" panose="020B0604030504040204" pitchFamily="34" charset="0"/>
              </a:rPr>
              <a:t>Hostert</a:t>
            </a:r>
            <a:r>
              <a:rPr lang="en-US" sz="1400" dirty="0">
                <a:solidFill>
                  <a:srgbClr val="002060"/>
                </a:solidFill>
                <a:cs typeface="Verdana" panose="020B0604030504040204" pitchFamily="34" charset="0"/>
              </a:rPr>
              <a:t>, P. and van der Linden, S., 2020. Brightness gradient-corrected hyperspectral image mosaics for fractional vegetation cover mapping in northern California. </a:t>
            </a:r>
            <a:r>
              <a:rPr lang="de-DE" sz="1400" dirty="0">
                <a:solidFill>
                  <a:srgbClr val="002060"/>
                </a:solidFill>
                <a:cs typeface="Verdana" panose="020B0604030504040204" pitchFamily="34" charset="0"/>
              </a:rPr>
              <a:t>Remote </a:t>
            </a:r>
            <a:r>
              <a:rPr lang="de-DE" sz="1400" dirty="0" err="1">
                <a:solidFill>
                  <a:srgbClr val="002060"/>
                </a:solidFill>
                <a:cs typeface="Verdana" panose="020B0604030504040204" pitchFamily="34" charset="0"/>
              </a:rPr>
              <a:t>Sensing</a:t>
            </a:r>
            <a:r>
              <a:rPr lang="de-DE" sz="1400" dirty="0">
                <a:solidFill>
                  <a:srgbClr val="002060"/>
                </a:solidFill>
                <a:cs typeface="Verdana" panose="020B0604030504040204" pitchFamily="34" charset="0"/>
              </a:rPr>
              <a:t> Letters, 11(1), pp.1-10. </a:t>
            </a:r>
            <a:endParaRPr lang="en-US" sz="1400" dirty="0">
              <a:solidFill>
                <a:srgbClr val="002060"/>
              </a:solidFill>
              <a:cs typeface="Verdana" panose="020B0604030504040204" pitchFamily="34" charset="0"/>
            </a:endParaRPr>
          </a:p>
          <a:p>
            <a:r>
              <a:rPr lang="en-US" sz="1400" dirty="0" err="1">
                <a:solidFill>
                  <a:srgbClr val="002060"/>
                </a:solidFill>
                <a:cs typeface="Verdana" panose="020B0604030504040204" pitchFamily="34" charset="0"/>
              </a:rPr>
              <a:t>Okujeni</a:t>
            </a:r>
            <a:r>
              <a:rPr lang="en-US" sz="1400" dirty="0">
                <a:solidFill>
                  <a:srgbClr val="002060"/>
                </a:solidFill>
                <a:cs typeface="Verdana" panose="020B0604030504040204" pitchFamily="34" charset="0"/>
              </a:rPr>
              <a:t>, A., van der Linden, S., </a:t>
            </a:r>
            <a:r>
              <a:rPr lang="en-US" sz="1400" dirty="0" err="1">
                <a:solidFill>
                  <a:srgbClr val="002060"/>
                </a:solidFill>
                <a:cs typeface="Verdana" panose="020B0604030504040204" pitchFamily="34" charset="0"/>
              </a:rPr>
              <a:t>Suess</a:t>
            </a:r>
            <a:r>
              <a:rPr lang="en-US" sz="1400" dirty="0">
                <a:solidFill>
                  <a:srgbClr val="002060"/>
                </a:solidFill>
                <a:cs typeface="Verdana" panose="020B0604030504040204" pitchFamily="34" charset="0"/>
              </a:rPr>
              <a:t>, S., </a:t>
            </a:r>
            <a:r>
              <a:rPr lang="en-US" sz="1400" dirty="0" err="1">
                <a:solidFill>
                  <a:srgbClr val="002060"/>
                </a:solidFill>
                <a:cs typeface="Verdana" panose="020B0604030504040204" pitchFamily="34" charset="0"/>
              </a:rPr>
              <a:t>Hostert</a:t>
            </a:r>
            <a:r>
              <a:rPr lang="en-US" sz="1400" dirty="0">
                <a:solidFill>
                  <a:srgbClr val="002060"/>
                </a:solidFill>
                <a:cs typeface="Verdana" panose="020B0604030504040204" pitchFamily="34" charset="0"/>
              </a:rPr>
              <a:t>, P., 2017. Ensemble learning from</a:t>
            </a:r>
            <a:r>
              <a:rPr lang="de-DE" sz="1400" dirty="0">
                <a:solidFill>
                  <a:srgbClr val="002060"/>
                </a:solidFill>
                <a:cs typeface="Verdana" panose="020B0604030504040204" pitchFamily="34" charset="0"/>
              </a:rPr>
              <a:t> </a:t>
            </a:r>
            <a:r>
              <a:rPr lang="en-US" sz="1400" dirty="0">
                <a:solidFill>
                  <a:srgbClr val="002060"/>
                </a:solidFill>
                <a:cs typeface="Verdana" panose="020B0604030504040204" pitchFamily="34" charset="0"/>
              </a:rPr>
              <a:t>synthetically mixed training data for quantifying urban land cover with support</a:t>
            </a:r>
            <a:r>
              <a:rPr lang="de-DE" sz="1400" dirty="0">
                <a:solidFill>
                  <a:srgbClr val="002060"/>
                </a:solidFill>
                <a:cs typeface="Verdana" panose="020B0604030504040204" pitchFamily="34" charset="0"/>
              </a:rPr>
              <a:t> </a:t>
            </a:r>
            <a:r>
              <a:rPr lang="en-US" sz="1400" dirty="0">
                <a:solidFill>
                  <a:srgbClr val="002060"/>
                </a:solidFill>
                <a:cs typeface="Verdana" panose="020B0604030504040204" pitchFamily="34" charset="0"/>
              </a:rPr>
              <a:t>vector regression. IEEE J. Sel. Top. Appl. Earth </a:t>
            </a:r>
            <a:r>
              <a:rPr lang="en-US" sz="1400" dirty="0" err="1">
                <a:solidFill>
                  <a:srgbClr val="002060"/>
                </a:solidFill>
                <a:cs typeface="Verdana" panose="020B0604030504040204" pitchFamily="34" charset="0"/>
              </a:rPr>
              <a:t>Observ</a:t>
            </a:r>
            <a:r>
              <a:rPr lang="en-US" sz="1400" dirty="0">
                <a:solidFill>
                  <a:srgbClr val="002060"/>
                </a:solidFill>
                <a:cs typeface="Verdana" panose="020B0604030504040204" pitchFamily="34" charset="0"/>
              </a:rPr>
              <a:t>. Remote Sens. 10, 1640–1650. </a:t>
            </a:r>
          </a:p>
          <a:p>
            <a:r>
              <a:rPr lang="en-US" sz="1400" dirty="0">
                <a:solidFill>
                  <a:srgbClr val="002060"/>
                </a:solidFill>
                <a:cs typeface="Verdana" panose="020B0604030504040204" pitchFamily="34" charset="0"/>
              </a:rPr>
              <a:t>QGIS (2021): QGIS Geographic Information System. QGIS Association. URL: http://</a:t>
            </a:r>
            <a:r>
              <a:rPr lang="en-US" sz="1400" dirty="0" err="1">
                <a:solidFill>
                  <a:srgbClr val="002060"/>
                </a:solidFill>
                <a:cs typeface="Verdana" panose="020B0604030504040204" pitchFamily="34" charset="0"/>
              </a:rPr>
              <a:t>www.qgis.org</a:t>
            </a:r>
            <a:r>
              <a:rPr lang="en-US" sz="1400" dirty="0">
                <a:solidFill>
                  <a:srgbClr val="002060"/>
                </a:solidFill>
                <a:cs typeface="Verdana" panose="020B0604030504040204" pitchFamily="34" charset="0"/>
              </a:rPr>
              <a:t> </a:t>
            </a:r>
            <a:r>
              <a:rPr lang="de-DE" altLang="de-DE" sz="1400" dirty="0">
                <a:solidFill>
                  <a:srgbClr val="002060"/>
                </a:solidFill>
                <a:cs typeface="Verdana" panose="020B0604030504040204" pitchFamily="34" charset="0"/>
              </a:rPr>
              <a:t>[2021-07-11]</a:t>
            </a:r>
            <a:endParaRPr lang="en-US" sz="1400" dirty="0">
              <a:solidFill>
                <a:srgbClr val="002060"/>
              </a:solidFill>
              <a:cs typeface="Verdana" panose="020B0604030504040204" pitchFamily="34" charset="0"/>
            </a:endParaRPr>
          </a:p>
          <a:p>
            <a:r>
              <a:rPr lang="de-DE" altLang="de-DE" sz="1400" dirty="0">
                <a:solidFill>
                  <a:srgbClr val="002060"/>
                </a:solidFill>
                <a:cs typeface="Verdana" panose="020B0604030504040204" pitchFamily="34" charset="0"/>
              </a:rPr>
              <a:t>R Core Team (2021): R: A </a:t>
            </a:r>
            <a:r>
              <a:rPr lang="de-DE" altLang="de-DE" sz="1400" dirty="0" err="1">
                <a:solidFill>
                  <a:srgbClr val="002060"/>
                </a:solidFill>
                <a:cs typeface="Verdana" panose="020B0604030504040204" pitchFamily="34" charset="0"/>
              </a:rPr>
              <a:t>language</a:t>
            </a:r>
            <a:r>
              <a:rPr lang="de-DE" altLang="de-DE" sz="1400" dirty="0">
                <a:solidFill>
                  <a:srgbClr val="002060"/>
                </a:solidFill>
                <a:cs typeface="Verdana" panose="020B0604030504040204" pitchFamily="34" charset="0"/>
              </a:rPr>
              <a:t> </a:t>
            </a:r>
            <a:r>
              <a:rPr lang="de-DE" altLang="de-DE" sz="1400" dirty="0" err="1">
                <a:solidFill>
                  <a:srgbClr val="002060"/>
                </a:solidFill>
                <a:cs typeface="Verdana" panose="020B0604030504040204" pitchFamily="34" charset="0"/>
              </a:rPr>
              <a:t>and</a:t>
            </a:r>
            <a:r>
              <a:rPr lang="de-DE" altLang="de-DE" sz="1400" dirty="0">
                <a:solidFill>
                  <a:srgbClr val="002060"/>
                </a:solidFill>
                <a:cs typeface="Verdana" panose="020B0604030504040204" pitchFamily="34" charset="0"/>
              </a:rPr>
              <a:t> </a:t>
            </a:r>
            <a:r>
              <a:rPr lang="de-DE" altLang="de-DE" sz="1400" dirty="0" err="1">
                <a:solidFill>
                  <a:srgbClr val="002060"/>
                </a:solidFill>
                <a:cs typeface="Verdana" panose="020B0604030504040204" pitchFamily="34" charset="0"/>
              </a:rPr>
              <a:t>environment</a:t>
            </a:r>
            <a:r>
              <a:rPr lang="de-DE" altLang="de-DE" sz="1400" dirty="0">
                <a:solidFill>
                  <a:srgbClr val="002060"/>
                </a:solidFill>
                <a:cs typeface="Verdana" panose="020B0604030504040204" pitchFamily="34" charset="0"/>
              </a:rPr>
              <a:t> </a:t>
            </a:r>
            <a:r>
              <a:rPr lang="de-DE" altLang="de-DE" sz="1400" dirty="0" err="1">
                <a:solidFill>
                  <a:srgbClr val="002060"/>
                </a:solidFill>
                <a:cs typeface="Verdana" panose="020B0604030504040204" pitchFamily="34" charset="0"/>
              </a:rPr>
              <a:t>for</a:t>
            </a:r>
            <a:r>
              <a:rPr lang="de-DE" altLang="de-DE" sz="1400" dirty="0">
                <a:solidFill>
                  <a:srgbClr val="002060"/>
                </a:solidFill>
                <a:cs typeface="Verdana" panose="020B0604030504040204" pitchFamily="34" charset="0"/>
              </a:rPr>
              <a:t> </a:t>
            </a:r>
            <a:r>
              <a:rPr lang="de-DE" altLang="de-DE" sz="1400" dirty="0" err="1">
                <a:solidFill>
                  <a:srgbClr val="002060"/>
                </a:solidFill>
                <a:cs typeface="Verdana" panose="020B0604030504040204" pitchFamily="34" charset="0"/>
              </a:rPr>
              <a:t>statistical</a:t>
            </a:r>
            <a:r>
              <a:rPr lang="de-DE" altLang="de-DE" sz="1400" dirty="0">
                <a:solidFill>
                  <a:srgbClr val="002060"/>
                </a:solidFill>
                <a:cs typeface="Verdana" panose="020B0604030504040204" pitchFamily="34" charset="0"/>
              </a:rPr>
              <a:t> </a:t>
            </a:r>
            <a:r>
              <a:rPr lang="de-DE" altLang="de-DE" sz="1400" dirty="0" err="1">
                <a:solidFill>
                  <a:srgbClr val="002060"/>
                </a:solidFill>
                <a:cs typeface="Verdana" panose="020B0604030504040204" pitchFamily="34" charset="0"/>
              </a:rPr>
              <a:t>computing</a:t>
            </a:r>
            <a:r>
              <a:rPr lang="de-DE" altLang="de-DE" sz="1400" dirty="0">
                <a:solidFill>
                  <a:srgbClr val="002060"/>
                </a:solidFill>
                <a:cs typeface="Verdana" panose="020B0604030504040204" pitchFamily="34" charset="0"/>
              </a:rPr>
              <a:t>. R </a:t>
            </a:r>
            <a:r>
              <a:rPr lang="de-DE" altLang="de-DE" sz="1400" dirty="0" err="1">
                <a:solidFill>
                  <a:srgbClr val="002060"/>
                </a:solidFill>
                <a:cs typeface="Verdana" panose="020B0604030504040204" pitchFamily="34" charset="0"/>
              </a:rPr>
              <a:t>Foundation</a:t>
            </a:r>
            <a:r>
              <a:rPr lang="de-DE" altLang="de-DE" sz="1400" dirty="0">
                <a:solidFill>
                  <a:srgbClr val="002060"/>
                </a:solidFill>
                <a:cs typeface="Verdana" panose="020B0604030504040204" pitchFamily="34" charset="0"/>
              </a:rPr>
              <a:t> </a:t>
            </a:r>
            <a:r>
              <a:rPr lang="de-DE" altLang="de-DE" sz="1400" dirty="0" err="1">
                <a:solidFill>
                  <a:srgbClr val="002060"/>
                </a:solidFill>
                <a:cs typeface="Verdana" panose="020B0604030504040204" pitchFamily="34" charset="0"/>
              </a:rPr>
              <a:t>for</a:t>
            </a:r>
            <a:r>
              <a:rPr lang="de-DE" altLang="de-DE" sz="1400" dirty="0">
                <a:solidFill>
                  <a:srgbClr val="002060"/>
                </a:solidFill>
                <a:cs typeface="Verdana" panose="020B0604030504040204" pitchFamily="34" charset="0"/>
              </a:rPr>
              <a:t> Statistical Computing, Vienna, Austria. URL: </a:t>
            </a:r>
            <a:r>
              <a:rPr lang="de-DE" altLang="de-DE" sz="1400" dirty="0">
                <a:solidFill>
                  <a:srgbClr val="002060"/>
                </a:solidFill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https://www.r-project.org</a:t>
            </a:r>
            <a:r>
              <a:rPr lang="de-DE" altLang="de-DE" sz="1400" dirty="0">
                <a:solidFill>
                  <a:srgbClr val="002060"/>
                </a:solidFill>
                <a:cs typeface="Verdana" panose="020B0604030504040204" pitchFamily="34" charset="0"/>
              </a:rPr>
              <a:t> [2021-07-11]</a:t>
            </a:r>
            <a:endParaRPr lang="de-DE" sz="1400" dirty="0">
              <a:solidFill>
                <a:srgbClr val="002060"/>
              </a:solidFill>
              <a:cs typeface="Verdana" panose="020B0604030504040204" pitchFamily="34" charset="0"/>
            </a:endParaRPr>
          </a:p>
          <a:p>
            <a:r>
              <a:rPr lang="en-US" sz="1400" dirty="0">
                <a:solidFill>
                  <a:srgbClr val="002060"/>
                </a:solidFill>
                <a:cs typeface="Verdana" panose="020B0604030504040204" pitchFamily="34" charset="0"/>
              </a:rPr>
              <a:t>Roberts et al. (2018): Hyperspectral vegetation indices. In: Hyperspectral indices and image classifications for agriculture and vegetation.</a:t>
            </a:r>
          </a:p>
          <a:p>
            <a:pPr marL="0" indent="0">
              <a:buNone/>
            </a:pPr>
            <a:endParaRPr lang="de-DE" sz="1400" dirty="0">
              <a:solidFill>
                <a:srgbClr val="002060"/>
              </a:solidFill>
              <a:cs typeface="Verdana" panose="020B0604030504040204" pitchFamily="34" charset="0"/>
            </a:endParaRPr>
          </a:p>
          <a:p>
            <a:r>
              <a:rPr lang="en-US" sz="1400" i="1" dirty="0">
                <a:solidFill>
                  <a:srgbClr val="002060"/>
                </a:solidFill>
                <a:cs typeface="Verdana" panose="020B0604030504040204" pitchFamily="34" charset="0"/>
              </a:rPr>
              <a:t>Referring as well to </a:t>
            </a:r>
            <a:r>
              <a:rPr lang="en-US" sz="1400" dirty="0">
                <a:solidFill>
                  <a:srgbClr val="002060"/>
                </a:solidFill>
                <a:cs typeface="Verdana" panose="020B0604030504040204" pitchFamily="34" charset="0"/>
              </a:rPr>
              <a:t>California natural resources agency (2021) </a:t>
            </a:r>
            <a:r>
              <a:rPr lang="en-US" sz="1400" i="1" dirty="0">
                <a:solidFill>
                  <a:srgbClr val="002060"/>
                </a:solidFill>
                <a:cs typeface="Verdana" panose="020B0604030504040204" pitchFamily="34" charset="0"/>
              </a:rPr>
              <a:t>for Cropping </a:t>
            </a:r>
            <a:r>
              <a:rPr lang="en-US" sz="1400" dirty="0">
                <a:solidFill>
                  <a:srgbClr val="002060"/>
                </a:solidFill>
                <a:cs typeface="Verdana" panose="020B0604030504040204" pitchFamily="34" charset="0"/>
              </a:rPr>
              <a:t>(</a:t>
            </a:r>
            <a:r>
              <a:rPr lang="en-US" sz="1400" i="1" dirty="0">
                <a:solidFill>
                  <a:srgbClr val="002060"/>
                </a:solidFill>
                <a:cs typeface="Verdana" panose="020B0604030504040204" pitchFamily="34" charset="0"/>
              </a:rPr>
              <a:t>e.g. vineyards, apple plantations, wheat etc.</a:t>
            </a:r>
            <a:r>
              <a:rPr lang="en-US" sz="1400" dirty="0">
                <a:solidFill>
                  <a:srgbClr val="002060"/>
                </a:solidFill>
                <a:cs typeface="Verdana" panose="020B0604030504040204" pitchFamily="34" charset="0"/>
              </a:rPr>
              <a:t>). URL: </a:t>
            </a:r>
            <a:r>
              <a:rPr lang="en-US" sz="1400" u="sng" dirty="0">
                <a:solidFill>
                  <a:srgbClr val="002060"/>
                </a:solidFill>
                <a:cs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https://data.cnra.ca.gov/dataset/crop-mapping-2014</a:t>
            </a:r>
            <a:r>
              <a:rPr lang="en-US" sz="1400" dirty="0">
                <a:solidFill>
                  <a:srgbClr val="002060"/>
                </a:solidFill>
                <a:cs typeface="Verdana" panose="020B0604030504040204" pitchFamily="34" charset="0"/>
              </a:rPr>
              <a:t> [2021-06-19]</a:t>
            </a:r>
            <a:endParaRPr lang="de-DE" sz="1400" dirty="0">
              <a:solidFill>
                <a:srgbClr val="002060"/>
              </a:solidFill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en-GB" sz="1400" dirty="0">
              <a:solidFill>
                <a:srgbClr val="002060"/>
              </a:solidFill>
            </a:endParaRPr>
          </a:p>
        </p:txBody>
      </p:sp>
      <p:pic>
        <p:nvPicPr>
          <p:cNvPr id="10241" name="Picture 1" descr="page26image105527744">
            <a:extLst>
              <a:ext uri="{FF2B5EF4-FFF2-40B4-BE49-F238E27FC236}">
                <a16:creationId xmlns:a16="http://schemas.microsoft.com/office/drawing/2014/main" id="{8B7E97B4-C99F-FE45-8EDA-D6BD4912B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397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page26image105519872">
            <a:extLst>
              <a:ext uri="{FF2B5EF4-FFF2-40B4-BE49-F238E27FC236}">
                <a16:creationId xmlns:a16="http://schemas.microsoft.com/office/drawing/2014/main" id="{2468CB8F-1429-634F-A3A5-9FF84D62F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-136525"/>
            <a:ext cx="5397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page26image105525440">
            <a:extLst>
              <a:ext uri="{FF2B5EF4-FFF2-40B4-BE49-F238E27FC236}">
                <a16:creationId xmlns:a16="http://schemas.microsoft.com/office/drawing/2014/main" id="{3B13F570-5CAB-F641-9CC5-E78F6BB01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320675"/>
            <a:ext cx="8509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307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5640" y="1783357"/>
            <a:ext cx="7282333" cy="4525963"/>
          </a:xfrm>
        </p:spPr>
        <p:txBody>
          <a:bodyPr/>
          <a:lstStyle/>
          <a:p>
            <a:pPr marL="0" indent="0">
              <a:buNone/>
            </a:pPr>
            <a:endParaRPr lang="en-GB" sz="1800" dirty="0"/>
          </a:p>
          <a:p>
            <a:pPr>
              <a:buAutoNum type="arabicPeriod"/>
            </a:pPr>
            <a:r>
              <a:rPr lang="en-GB" sz="1800" dirty="0"/>
              <a:t>Research goal</a:t>
            </a:r>
          </a:p>
          <a:p>
            <a:pPr>
              <a:buAutoNum type="arabicPeriod"/>
            </a:pPr>
            <a:r>
              <a:rPr lang="en-GB" sz="1800" dirty="0"/>
              <a:t>Methods </a:t>
            </a:r>
          </a:p>
          <a:p>
            <a:pPr marL="0" indent="0">
              <a:buNone/>
            </a:pPr>
            <a:r>
              <a:rPr lang="en-GB" sz="1800" dirty="0"/>
              <a:t>	Study Area</a:t>
            </a:r>
          </a:p>
          <a:p>
            <a:pPr marL="0" indent="0">
              <a:buNone/>
            </a:pPr>
            <a:r>
              <a:rPr lang="en-GB" sz="1800" dirty="0"/>
              <a:t>	Vegetation classes</a:t>
            </a:r>
          </a:p>
          <a:p>
            <a:pPr marL="0" indent="0">
              <a:buNone/>
            </a:pPr>
            <a:r>
              <a:rPr lang="en-GB" sz="1800" dirty="0"/>
              <a:t>	Workflow</a:t>
            </a:r>
          </a:p>
          <a:p>
            <a:pPr marL="0" indent="0">
              <a:buNone/>
            </a:pPr>
            <a:r>
              <a:rPr lang="en-GB" sz="1800" dirty="0"/>
              <a:t>3. Results </a:t>
            </a:r>
          </a:p>
          <a:p>
            <a:pPr marL="0" indent="0">
              <a:buNone/>
            </a:pPr>
            <a:r>
              <a:rPr lang="en-GB" sz="1800" dirty="0"/>
              <a:t>	Non-vegetation vs. vegetation fraction</a:t>
            </a:r>
          </a:p>
          <a:p>
            <a:pPr marL="0" indent="0">
              <a:buNone/>
            </a:pPr>
            <a:r>
              <a:rPr lang="en-GB" sz="1800" dirty="0"/>
              <a:t>	Non-woody vegetation fraction</a:t>
            </a:r>
          </a:p>
          <a:p>
            <a:pPr marL="0" indent="0">
              <a:buNone/>
            </a:pPr>
            <a:r>
              <a:rPr lang="en-GB" sz="1800" dirty="0"/>
              <a:t>	Woody vegetation class fraction</a:t>
            </a:r>
          </a:p>
          <a:p>
            <a:pPr marL="0" indent="0">
              <a:buNone/>
            </a:pPr>
            <a:r>
              <a:rPr lang="en-GB" sz="1800" dirty="0"/>
              <a:t>4. Discussion</a:t>
            </a:r>
          </a:p>
          <a:p>
            <a:pPr marL="0" indent="0">
              <a:buNone/>
            </a:pPr>
            <a:r>
              <a:rPr lang="en-GB" sz="1800" dirty="0"/>
              <a:t>Literature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C7B9F84F-BCA7-7A4D-AA34-5DFEBC7E65AE}"/>
              </a:ext>
            </a:extLst>
          </p:cNvPr>
          <p:cNvSpPr txBox="1"/>
          <p:nvPr/>
        </p:nvSpPr>
        <p:spPr bwMode="auto">
          <a:xfrm>
            <a:off x="10332" y="6525344"/>
            <a:ext cx="6157676" cy="276551"/>
          </a:xfrm>
          <a:prstGeom prst="rect">
            <a:avLst/>
          </a:prstGeom>
          <a:solidFill>
            <a:schemeClr val="bg1">
              <a:alpha val="70195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lnSpc>
                <a:spcPct val="110000"/>
              </a:lnSpc>
              <a:spcAft>
                <a:spcPts val="300"/>
              </a:spcAft>
            </a:pPr>
            <a:r>
              <a:rPr lang="en-GB" sz="1200" dirty="0">
                <a:solidFill>
                  <a:srgbClr val="00376C"/>
                </a:solidFill>
              </a:rPr>
              <a:t>Hyperspectral </a:t>
            </a:r>
            <a:r>
              <a:rPr lang="en-GB" sz="1200" dirty="0" err="1">
                <a:solidFill>
                  <a:srgbClr val="00376C"/>
                </a:solidFill>
              </a:rPr>
              <a:t>Unmixing</a:t>
            </a:r>
            <a:r>
              <a:rPr lang="en-GB" sz="1200" dirty="0">
                <a:solidFill>
                  <a:srgbClr val="00376C"/>
                </a:solidFill>
              </a:rPr>
              <a:t> – </a:t>
            </a:r>
            <a:r>
              <a:rPr lang="en-GB" sz="1200" dirty="0" err="1">
                <a:solidFill>
                  <a:srgbClr val="00376C"/>
                </a:solidFill>
              </a:rPr>
              <a:t>Liehr</a:t>
            </a:r>
            <a:r>
              <a:rPr lang="en-GB" sz="1200" dirty="0">
                <a:solidFill>
                  <a:srgbClr val="00376C"/>
                </a:solidFill>
              </a:rPr>
              <a:t>, Lang, </a:t>
            </a:r>
            <a:r>
              <a:rPr lang="en-GB" sz="1200" dirty="0" err="1">
                <a:solidFill>
                  <a:srgbClr val="00376C"/>
                </a:solidFill>
              </a:rPr>
              <a:t>Schneidereit</a:t>
            </a:r>
            <a:r>
              <a:rPr lang="en-GB" sz="1200" dirty="0">
                <a:solidFill>
                  <a:srgbClr val="00376C"/>
                </a:solidFill>
              </a:rPr>
              <a:t>, Klug - 14.07.2021</a:t>
            </a:r>
          </a:p>
        </p:txBody>
      </p:sp>
    </p:spTree>
    <p:extLst>
      <p:ext uri="{BB962C8B-B14F-4D97-AF65-F5344CB8AC3E}">
        <p14:creationId xmlns:p14="http://schemas.microsoft.com/office/powerpoint/2010/main" val="967690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1. Research goal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87D561B-E70D-0845-AEF0-B578CA9D1A2E}"/>
              </a:ext>
            </a:extLst>
          </p:cNvPr>
          <p:cNvSpPr/>
          <p:nvPr/>
        </p:nvSpPr>
        <p:spPr>
          <a:xfrm>
            <a:off x="623392" y="2780928"/>
            <a:ext cx="10515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GB" sz="2800" dirty="0"/>
              <a:t>Comparison of vegetation class fraction maps based on hyperspectral and multi-temporal multi-spectral imagery 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EE2B8BD9-FC97-EC45-9708-B04B2C75D150}"/>
              </a:ext>
            </a:extLst>
          </p:cNvPr>
          <p:cNvSpPr txBox="1"/>
          <p:nvPr/>
        </p:nvSpPr>
        <p:spPr bwMode="auto">
          <a:xfrm>
            <a:off x="10332" y="6525344"/>
            <a:ext cx="6157676" cy="276551"/>
          </a:xfrm>
          <a:prstGeom prst="rect">
            <a:avLst/>
          </a:prstGeom>
          <a:solidFill>
            <a:schemeClr val="bg1">
              <a:alpha val="70195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lnSpc>
                <a:spcPct val="110000"/>
              </a:lnSpc>
              <a:spcAft>
                <a:spcPts val="300"/>
              </a:spcAft>
            </a:pPr>
            <a:r>
              <a:rPr lang="en-GB" sz="1200" dirty="0">
                <a:solidFill>
                  <a:srgbClr val="00376C"/>
                </a:solidFill>
              </a:rPr>
              <a:t>Hyperspectral </a:t>
            </a:r>
            <a:r>
              <a:rPr lang="en-GB" sz="1200" dirty="0" err="1">
                <a:solidFill>
                  <a:srgbClr val="00376C"/>
                </a:solidFill>
              </a:rPr>
              <a:t>Unmixing</a:t>
            </a:r>
            <a:r>
              <a:rPr lang="en-GB" sz="1200" dirty="0">
                <a:solidFill>
                  <a:srgbClr val="00376C"/>
                </a:solidFill>
              </a:rPr>
              <a:t> – </a:t>
            </a:r>
            <a:r>
              <a:rPr lang="en-GB" sz="1200" dirty="0" err="1">
                <a:solidFill>
                  <a:srgbClr val="00376C"/>
                </a:solidFill>
              </a:rPr>
              <a:t>Liehr</a:t>
            </a:r>
            <a:r>
              <a:rPr lang="en-GB" sz="1200" dirty="0">
                <a:solidFill>
                  <a:srgbClr val="00376C"/>
                </a:solidFill>
              </a:rPr>
              <a:t>, Lang, </a:t>
            </a:r>
            <a:r>
              <a:rPr lang="en-GB" sz="1200" dirty="0" err="1">
                <a:solidFill>
                  <a:srgbClr val="00376C"/>
                </a:solidFill>
              </a:rPr>
              <a:t>Schneidereit</a:t>
            </a:r>
            <a:r>
              <a:rPr lang="en-GB" sz="1200" dirty="0">
                <a:solidFill>
                  <a:srgbClr val="00376C"/>
                </a:solidFill>
              </a:rPr>
              <a:t>, Klug - 14.07.2021</a:t>
            </a:r>
          </a:p>
        </p:txBody>
      </p:sp>
    </p:spTree>
    <p:extLst>
      <p:ext uri="{BB962C8B-B14F-4D97-AF65-F5344CB8AC3E}">
        <p14:creationId xmlns:p14="http://schemas.microsoft.com/office/powerpoint/2010/main" val="3446475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E90BC-C87D-0647-93CE-1E7B68BFD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2. Methods </a:t>
            </a:r>
            <a:r>
              <a:rPr lang="en-GB" sz="1800" dirty="0"/>
              <a:t>  </a:t>
            </a:r>
            <a:r>
              <a:rPr lang="en-GB" sz="1800" b="0" dirty="0"/>
              <a:t>Study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BA0A9-57F3-5B49-861E-B00E6FFA9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400" y="1351309"/>
            <a:ext cx="10503841" cy="4525963"/>
          </a:xfrm>
        </p:spPr>
        <p:txBody>
          <a:bodyPr/>
          <a:lstStyle/>
          <a:p>
            <a:r>
              <a:rPr lang="en-GB" sz="1600" dirty="0"/>
              <a:t>North of Santa Rosa, California (USA)</a:t>
            </a:r>
          </a:p>
          <a:p>
            <a:r>
              <a:rPr lang="en-GB" sz="1600" dirty="0"/>
              <a:t>Extend:				approx. 72 km x 15 km</a:t>
            </a:r>
          </a:p>
          <a:p>
            <a:r>
              <a:rPr lang="en-US" sz="1600" dirty="0"/>
              <a:t>Time frame hyperspectral (</a:t>
            </a:r>
            <a:r>
              <a:rPr lang="en-US" sz="1600" dirty="0" err="1"/>
              <a:t>EnMAP</a:t>
            </a:r>
            <a:r>
              <a:rPr lang="en-US" sz="1600" dirty="0"/>
              <a:t>):</a:t>
            </a:r>
            <a:r>
              <a:rPr lang="de-DE" sz="1600" dirty="0"/>
              <a:t> 	07.06.</a:t>
            </a:r>
            <a:r>
              <a:rPr lang="en-US" sz="1600" dirty="0"/>
              <a:t>2013</a:t>
            </a:r>
          </a:p>
          <a:p>
            <a:r>
              <a:rPr lang="en-US" sz="1600" dirty="0"/>
              <a:t>Time frame Landsat:</a:t>
            </a:r>
            <a:r>
              <a:rPr lang="de-DE" sz="1600" dirty="0"/>
              <a:t>                      	02.01.</a:t>
            </a:r>
            <a:r>
              <a:rPr lang="en-US" sz="1600" dirty="0"/>
              <a:t>2013 – 28.12.2013</a:t>
            </a:r>
            <a:endParaRPr lang="de-DE" sz="16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7AB79F0-5734-9546-859A-8B853CDAD7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1544" y="239573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pic>
        <p:nvPicPr>
          <p:cNvPr id="1025" name="Grafik 5">
            <a:extLst>
              <a:ext uri="{FF2B5EF4-FFF2-40B4-BE49-F238E27FC236}">
                <a16:creationId xmlns:a16="http://schemas.microsoft.com/office/drawing/2014/main" id="{B7B198F9-B031-8E42-8184-F49CD6DFD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2780756"/>
            <a:ext cx="7919664" cy="302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3F1D03E0-62A3-8744-A059-58368231D2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5720" y="5963482"/>
            <a:ext cx="510428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8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ea typeface="Verdana" panose="020B0604030504040204" pitchFamily="34" charset="0"/>
                <a:cs typeface="Verdana" panose="020B0604030504040204" pitchFamily="34" charset="0"/>
              </a:rPr>
              <a:t>Fig.  1:</a:t>
            </a:r>
            <a:r>
              <a:rPr kumimoji="0" lang="en-US" altLang="de-DE" sz="8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ea typeface="Verdana" panose="020B0604030504040204" pitchFamily="34" charset="0"/>
                <a:cs typeface="Verdana" panose="020B0604030504040204" pitchFamily="34" charset="0"/>
              </a:rPr>
              <a:t> Overview of the study area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8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ea typeface="Verdana" panose="020B0604030504040204" pitchFamily="34" charset="0"/>
                <a:cs typeface="Verdana" panose="020B0604030504040204" pitchFamily="34" charset="0"/>
              </a:rPr>
              <a:t>(Data provided by HU Berlin Earth Observation department, 2021 and Open Street Map, 2021)</a:t>
            </a:r>
            <a:endParaRPr kumimoji="0" lang="en-US" altLang="de-DE" sz="18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D9C9537E-274C-4643-8D7C-57373BB6B1FF}"/>
              </a:ext>
            </a:extLst>
          </p:cNvPr>
          <p:cNvSpPr txBox="1"/>
          <p:nvPr/>
        </p:nvSpPr>
        <p:spPr bwMode="auto">
          <a:xfrm>
            <a:off x="10332" y="6525344"/>
            <a:ext cx="6157676" cy="276551"/>
          </a:xfrm>
          <a:prstGeom prst="rect">
            <a:avLst/>
          </a:prstGeom>
          <a:solidFill>
            <a:schemeClr val="bg1">
              <a:alpha val="70195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lnSpc>
                <a:spcPct val="110000"/>
              </a:lnSpc>
              <a:spcAft>
                <a:spcPts val="300"/>
              </a:spcAft>
            </a:pPr>
            <a:r>
              <a:rPr lang="en-GB" sz="1200" dirty="0">
                <a:solidFill>
                  <a:srgbClr val="00376C"/>
                </a:solidFill>
              </a:rPr>
              <a:t>Hyperspectral </a:t>
            </a:r>
            <a:r>
              <a:rPr lang="en-GB" sz="1200" dirty="0" err="1">
                <a:solidFill>
                  <a:srgbClr val="00376C"/>
                </a:solidFill>
              </a:rPr>
              <a:t>Unmixing</a:t>
            </a:r>
            <a:r>
              <a:rPr lang="en-GB" sz="1200" dirty="0">
                <a:solidFill>
                  <a:srgbClr val="00376C"/>
                </a:solidFill>
              </a:rPr>
              <a:t> – </a:t>
            </a:r>
            <a:r>
              <a:rPr lang="en-GB" sz="1200" dirty="0" err="1">
                <a:solidFill>
                  <a:srgbClr val="00376C"/>
                </a:solidFill>
              </a:rPr>
              <a:t>Liehr</a:t>
            </a:r>
            <a:r>
              <a:rPr lang="en-GB" sz="1200" dirty="0">
                <a:solidFill>
                  <a:srgbClr val="00376C"/>
                </a:solidFill>
              </a:rPr>
              <a:t>, Lang, </a:t>
            </a:r>
            <a:r>
              <a:rPr lang="en-GB" sz="1200" dirty="0" err="1">
                <a:solidFill>
                  <a:srgbClr val="00376C"/>
                </a:solidFill>
              </a:rPr>
              <a:t>Schneidereit</a:t>
            </a:r>
            <a:r>
              <a:rPr lang="en-GB" sz="1200" dirty="0">
                <a:solidFill>
                  <a:srgbClr val="00376C"/>
                </a:solidFill>
              </a:rPr>
              <a:t>, Klug - 14.07.2021</a:t>
            </a:r>
          </a:p>
        </p:txBody>
      </p:sp>
    </p:spTree>
    <p:extLst>
      <p:ext uri="{BB962C8B-B14F-4D97-AF65-F5344CB8AC3E}">
        <p14:creationId xmlns:p14="http://schemas.microsoft.com/office/powerpoint/2010/main" val="3890948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E90BC-C87D-0647-93CE-1E7B68BFD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2. Methods </a:t>
            </a:r>
            <a:r>
              <a:rPr lang="en-GB" sz="1800" dirty="0"/>
              <a:t>  </a:t>
            </a:r>
            <a:r>
              <a:rPr lang="en-GB" sz="1800" b="0" dirty="0"/>
              <a:t>Vegetation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BA0A9-57F3-5B49-861E-B00E6FFA9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400" y="1351309"/>
            <a:ext cx="10503841" cy="4525963"/>
          </a:xfrm>
        </p:spPr>
        <p:txBody>
          <a:bodyPr/>
          <a:lstStyle/>
          <a:p>
            <a:pPr marL="0" lvl="0" indent="0">
              <a:lnSpc>
                <a:spcPct val="150000"/>
              </a:lnSpc>
              <a:buSzPct val="45000"/>
              <a:buNone/>
            </a:pPr>
            <a:endParaRPr lang="en-GB" sz="1200" dirty="0"/>
          </a:p>
          <a:p>
            <a:pPr lvl="0">
              <a:lnSpc>
                <a:spcPct val="150000"/>
              </a:lnSpc>
              <a:buSzPct val="45000"/>
              <a:buFont typeface="StarSymbol"/>
              <a:buChar char="●"/>
            </a:pPr>
            <a:r>
              <a:rPr lang="en-GB" sz="1800" dirty="0"/>
              <a:t>Land cover characterised by e. g. urban, water, forest, shrub- and grassland</a:t>
            </a:r>
          </a:p>
          <a:p>
            <a:pPr lvl="0">
              <a:lnSpc>
                <a:spcPct val="150000"/>
              </a:lnSpc>
              <a:buSzPct val="45000"/>
              <a:buFont typeface="StarSymbol"/>
              <a:buChar char="●"/>
            </a:pPr>
            <a:r>
              <a:rPr lang="en-GB" sz="1800" dirty="0"/>
              <a:t>Agriculture dominated by viticulture (wine falls under class </a:t>
            </a:r>
            <a:r>
              <a:rPr lang="en-GB" sz="1800" i="1" dirty="0"/>
              <a:t>shrub</a:t>
            </a:r>
            <a:r>
              <a:rPr lang="en-GB" sz="1800" dirty="0"/>
              <a:t>)</a:t>
            </a:r>
          </a:p>
          <a:p>
            <a:pPr lvl="0">
              <a:lnSpc>
                <a:spcPct val="150000"/>
              </a:lnSpc>
              <a:buSzPct val="45000"/>
              <a:buFont typeface="StarSymbol"/>
              <a:buChar char="●"/>
            </a:pPr>
            <a:r>
              <a:rPr lang="en-GB" sz="1800" dirty="0"/>
              <a:t>Vegetation classes based on hierarchical approach with four levels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7AB79F0-5734-9546-859A-8B853CDAD7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1544" y="239573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F1D03E0-62A3-8744-A059-58368231D2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400" y="3789641"/>
            <a:ext cx="398699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800" b="1" dirty="0">
                <a:solidFill>
                  <a:srgbClr val="00206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Tab. 1: </a:t>
            </a:r>
            <a:r>
              <a:rPr kumimoji="0" lang="en-US" altLang="de-DE" sz="8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ea typeface="Verdana" panose="020B0604030504040204" pitchFamily="34" charset="0"/>
                <a:cs typeface="Verdana" panose="020B0604030504040204" pitchFamily="34" charset="0"/>
              </a:rPr>
              <a:t>Hierarchical vegetation classes </a:t>
            </a:r>
            <a:r>
              <a:rPr lang="en-US" altLang="de-DE" sz="800" i="1" dirty="0">
                <a:solidFill>
                  <a:srgbClr val="00206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ref. to </a:t>
            </a:r>
            <a:r>
              <a:rPr lang="en-US" altLang="de-DE" sz="800" dirty="0">
                <a:solidFill>
                  <a:srgbClr val="00206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Cooper et al. (2020)</a:t>
            </a:r>
            <a:endParaRPr kumimoji="0" lang="en-US" altLang="de-DE" sz="180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D9C9537E-274C-4643-8D7C-57373BB6B1FF}"/>
              </a:ext>
            </a:extLst>
          </p:cNvPr>
          <p:cNvSpPr txBox="1"/>
          <p:nvPr/>
        </p:nvSpPr>
        <p:spPr bwMode="auto">
          <a:xfrm>
            <a:off x="10332" y="6525344"/>
            <a:ext cx="6157676" cy="276551"/>
          </a:xfrm>
          <a:prstGeom prst="rect">
            <a:avLst/>
          </a:prstGeom>
          <a:solidFill>
            <a:schemeClr val="bg1">
              <a:alpha val="70195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lnSpc>
                <a:spcPct val="110000"/>
              </a:lnSpc>
              <a:spcAft>
                <a:spcPts val="300"/>
              </a:spcAft>
            </a:pPr>
            <a:r>
              <a:rPr lang="en-GB" sz="1200" dirty="0">
                <a:solidFill>
                  <a:srgbClr val="00376C"/>
                </a:solidFill>
              </a:rPr>
              <a:t>Hyperspectral </a:t>
            </a:r>
            <a:r>
              <a:rPr lang="en-GB" sz="1200" dirty="0" err="1">
                <a:solidFill>
                  <a:srgbClr val="00376C"/>
                </a:solidFill>
              </a:rPr>
              <a:t>Unmixing</a:t>
            </a:r>
            <a:r>
              <a:rPr lang="en-GB" sz="1200" dirty="0">
                <a:solidFill>
                  <a:srgbClr val="00376C"/>
                </a:solidFill>
              </a:rPr>
              <a:t> – </a:t>
            </a:r>
            <a:r>
              <a:rPr lang="en-GB" sz="1200" dirty="0" err="1">
                <a:solidFill>
                  <a:srgbClr val="00376C"/>
                </a:solidFill>
              </a:rPr>
              <a:t>Liehr</a:t>
            </a:r>
            <a:r>
              <a:rPr lang="en-GB" sz="1200" dirty="0">
                <a:solidFill>
                  <a:srgbClr val="00376C"/>
                </a:solidFill>
              </a:rPr>
              <a:t>, Lang, </a:t>
            </a:r>
            <a:r>
              <a:rPr lang="en-GB" sz="1200" dirty="0" err="1">
                <a:solidFill>
                  <a:srgbClr val="00376C"/>
                </a:solidFill>
              </a:rPr>
              <a:t>Schneidereit</a:t>
            </a:r>
            <a:r>
              <a:rPr lang="en-GB" sz="1200" dirty="0">
                <a:solidFill>
                  <a:srgbClr val="00376C"/>
                </a:solidFill>
              </a:rPr>
              <a:t>, Klug - 14.07.2021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2F981EC-7752-FC42-B1E5-0750E314B47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68608" y="4149080"/>
            <a:ext cx="10800000" cy="100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2891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3149C3D-28FD-6749-9BD6-1215F40BA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688" y="836712"/>
            <a:ext cx="4927600" cy="58674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1B9AD5B-D885-914E-BFAE-5DE33882B91F}"/>
              </a:ext>
            </a:extLst>
          </p:cNvPr>
          <p:cNvSpPr/>
          <p:nvPr/>
        </p:nvSpPr>
        <p:spPr>
          <a:xfrm>
            <a:off x="8745365" y="6525344"/>
            <a:ext cx="17091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de-DE" b="1" dirty="0">
                <a:solidFill>
                  <a:srgbClr val="00206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Fig.  2:</a:t>
            </a:r>
            <a:r>
              <a:rPr lang="en-US" altLang="de-DE" dirty="0">
                <a:solidFill>
                  <a:srgbClr val="00206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Workflow </a:t>
            </a:r>
            <a:r>
              <a:rPr lang="en-US" altLang="de-DE" i="1" dirty="0">
                <a:solidFill>
                  <a:srgbClr val="00206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V.5.1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F67C145-D079-9D40-A7D4-C7A7DCB67562}"/>
              </a:ext>
            </a:extLst>
          </p:cNvPr>
          <p:cNvSpPr/>
          <p:nvPr/>
        </p:nvSpPr>
        <p:spPr>
          <a:xfrm>
            <a:off x="7505104" y="3140968"/>
            <a:ext cx="679128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11F7FD0-1F86-354C-BAFD-AE64F868BF0B}"/>
              </a:ext>
            </a:extLst>
          </p:cNvPr>
          <p:cNvSpPr/>
          <p:nvPr/>
        </p:nvSpPr>
        <p:spPr>
          <a:xfrm>
            <a:off x="6208960" y="5589240"/>
            <a:ext cx="679128" cy="648072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2A0C9D8-96C2-AA4A-A6B2-43570297EBAD}"/>
              </a:ext>
            </a:extLst>
          </p:cNvPr>
          <p:cNvSpPr/>
          <p:nvPr/>
        </p:nvSpPr>
        <p:spPr>
          <a:xfrm>
            <a:off x="8400256" y="3367446"/>
            <a:ext cx="23993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de-DE" i="1" dirty="0">
                <a:solidFill>
                  <a:srgbClr val="FF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Calculation issue for STMs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E2D9976-5C7B-7142-9B33-FAA0C7D42B26}"/>
              </a:ext>
            </a:extLst>
          </p:cNvPr>
          <p:cNvSpPr/>
          <p:nvPr/>
        </p:nvSpPr>
        <p:spPr>
          <a:xfrm>
            <a:off x="8400256" y="5790165"/>
            <a:ext cx="295232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de-DE" i="1" dirty="0">
                <a:solidFill>
                  <a:srgbClr val="00B05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Current step (first results on next slide)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312933E-8929-B745-AC83-DD2DBD425514}"/>
              </a:ext>
            </a:extLst>
          </p:cNvPr>
          <p:cNvSpPr/>
          <p:nvPr/>
        </p:nvSpPr>
        <p:spPr>
          <a:xfrm>
            <a:off x="8400256" y="4293096"/>
            <a:ext cx="2304256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de-DE" sz="800" i="1" dirty="0">
                <a:solidFill>
                  <a:srgbClr val="889AB2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with Python script by Leon </a:t>
            </a:r>
            <a:r>
              <a:rPr lang="en-US" altLang="de-DE" sz="800" i="1" dirty="0" err="1">
                <a:solidFill>
                  <a:srgbClr val="889AB2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Nill</a:t>
            </a:r>
            <a:endParaRPr lang="en-US" altLang="de-DE" sz="800" i="1" dirty="0">
              <a:solidFill>
                <a:srgbClr val="889AB2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0"/>
            <a:r>
              <a:rPr lang="en-US" altLang="de-DE" sz="800" i="1" dirty="0">
                <a:solidFill>
                  <a:srgbClr val="889AB2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(otherwise R and QGIS were applied)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F61657-BA33-CB4E-8147-75E30374C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729580"/>
            <a:ext cx="3384376" cy="1763316"/>
          </a:xfrm>
        </p:spPr>
        <p:txBody>
          <a:bodyPr/>
          <a:lstStyle/>
          <a:p>
            <a:r>
              <a:rPr lang="en-GB" sz="2400" dirty="0"/>
              <a:t>2. Methods  </a:t>
            </a:r>
            <a:r>
              <a:rPr lang="en-GB" sz="1800" b="0" dirty="0"/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2977829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7D862-A243-974D-B879-B391DC8CA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2. Methods </a:t>
            </a:r>
            <a:r>
              <a:rPr lang="en-GB" sz="1800" b="0" dirty="0"/>
              <a:t>Tasselled Cap STM issue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FBF8F2D-DFDA-9048-BD97-BA9427CA89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5992" y="1340767"/>
            <a:ext cx="11200608" cy="484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01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28E93-0075-2D4D-A872-CE9FC6901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3. Results  </a:t>
            </a:r>
            <a:r>
              <a:rPr lang="en-GB" sz="1800" b="0" dirty="0"/>
              <a:t>Non-Vegetation vs. Vegetation fraction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93AFE63-5BBC-AF4B-960A-A5A302CA62AF}"/>
              </a:ext>
            </a:extLst>
          </p:cNvPr>
          <p:cNvSpPr/>
          <p:nvPr/>
        </p:nvSpPr>
        <p:spPr>
          <a:xfrm>
            <a:off x="8112224" y="4874113"/>
            <a:ext cx="32608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de-DE" b="1" dirty="0">
                <a:solidFill>
                  <a:srgbClr val="00206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Fig.  3:</a:t>
            </a:r>
            <a:r>
              <a:rPr lang="en-US" altLang="de-DE" dirty="0">
                <a:solidFill>
                  <a:srgbClr val="00206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Map 1 (Non-Vegetation vs. Vegetation)</a:t>
            </a:r>
            <a:endParaRPr lang="en-US" altLang="de-DE" i="1" dirty="0">
              <a:solidFill>
                <a:srgbClr val="002060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5D0C99E-DDAF-C648-B007-D6764BA35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2597880"/>
            <a:ext cx="10800000" cy="2276233"/>
          </a:xfrm>
          <a:prstGeom prst="rect">
            <a:avLst/>
          </a:prstGeom>
        </p:spPr>
      </p:pic>
      <p:sp>
        <p:nvSpPr>
          <p:cNvPr id="9" name="TextBox 1">
            <a:extLst>
              <a:ext uri="{FF2B5EF4-FFF2-40B4-BE49-F238E27FC236}">
                <a16:creationId xmlns:a16="http://schemas.microsoft.com/office/drawing/2014/main" id="{E6973ED5-3580-CC4F-8F41-EB7A29920ADF}"/>
              </a:ext>
            </a:extLst>
          </p:cNvPr>
          <p:cNvSpPr txBox="1"/>
          <p:nvPr/>
        </p:nvSpPr>
        <p:spPr bwMode="auto">
          <a:xfrm>
            <a:off x="10332" y="6525344"/>
            <a:ext cx="6157676" cy="276551"/>
          </a:xfrm>
          <a:prstGeom prst="rect">
            <a:avLst/>
          </a:prstGeom>
          <a:solidFill>
            <a:schemeClr val="bg1">
              <a:alpha val="70195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lnSpc>
                <a:spcPct val="110000"/>
              </a:lnSpc>
              <a:spcAft>
                <a:spcPts val="300"/>
              </a:spcAft>
            </a:pPr>
            <a:r>
              <a:rPr lang="en-GB" sz="1200" dirty="0">
                <a:solidFill>
                  <a:srgbClr val="00376C"/>
                </a:solidFill>
              </a:rPr>
              <a:t>Hyperspectral </a:t>
            </a:r>
            <a:r>
              <a:rPr lang="en-GB" sz="1200" dirty="0" err="1">
                <a:solidFill>
                  <a:srgbClr val="00376C"/>
                </a:solidFill>
              </a:rPr>
              <a:t>Unmixing</a:t>
            </a:r>
            <a:r>
              <a:rPr lang="en-GB" sz="1200" dirty="0">
                <a:solidFill>
                  <a:srgbClr val="00376C"/>
                </a:solidFill>
              </a:rPr>
              <a:t> – </a:t>
            </a:r>
            <a:r>
              <a:rPr lang="en-GB" sz="1200" dirty="0" err="1">
                <a:solidFill>
                  <a:srgbClr val="00376C"/>
                </a:solidFill>
              </a:rPr>
              <a:t>Liehr</a:t>
            </a:r>
            <a:r>
              <a:rPr lang="en-GB" sz="1200" dirty="0">
                <a:solidFill>
                  <a:srgbClr val="00376C"/>
                </a:solidFill>
              </a:rPr>
              <a:t>, Lang, </a:t>
            </a:r>
            <a:r>
              <a:rPr lang="en-GB" sz="1200" dirty="0" err="1">
                <a:solidFill>
                  <a:srgbClr val="00376C"/>
                </a:solidFill>
              </a:rPr>
              <a:t>Schneidereit</a:t>
            </a:r>
            <a:r>
              <a:rPr lang="en-GB" sz="1200" dirty="0">
                <a:solidFill>
                  <a:srgbClr val="00376C"/>
                </a:solidFill>
              </a:rPr>
              <a:t>, Klug - 14.07.2021</a:t>
            </a:r>
          </a:p>
        </p:txBody>
      </p:sp>
    </p:spTree>
    <p:extLst>
      <p:ext uri="{BB962C8B-B14F-4D97-AF65-F5344CB8AC3E}">
        <p14:creationId xmlns:p14="http://schemas.microsoft.com/office/powerpoint/2010/main" val="3948773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28E93-0075-2D4D-A872-CE9FC6901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3. Results </a:t>
            </a:r>
            <a:r>
              <a:rPr lang="en-GB" sz="1800" dirty="0"/>
              <a:t> </a:t>
            </a:r>
            <a:r>
              <a:rPr lang="en-GB" sz="1800" b="0" dirty="0"/>
              <a:t>Non-Woody vegetation fraction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364F1AA-C26C-A447-8603-361308BC3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2756364"/>
            <a:ext cx="10800000" cy="1993343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1E866BF9-5142-1D45-828B-18D6733A6D16}"/>
              </a:ext>
            </a:extLst>
          </p:cNvPr>
          <p:cNvSpPr/>
          <p:nvPr/>
        </p:nvSpPr>
        <p:spPr>
          <a:xfrm>
            <a:off x="8729381" y="4874113"/>
            <a:ext cx="202651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de-DE" b="1" dirty="0">
                <a:solidFill>
                  <a:srgbClr val="00206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Fig.  4:</a:t>
            </a:r>
            <a:r>
              <a:rPr lang="en-US" altLang="de-DE" dirty="0">
                <a:solidFill>
                  <a:srgbClr val="00206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Map 2 (Non-Woody)</a:t>
            </a:r>
            <a:endParaRPr lang="en-US" altLang="de-DE" i="1" dirty="0">
              <a:solidFill>
                <a:srgbClr val="002060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E09AA3E8-56B2-F644-B070-8CFA1CA470A1}"/>
              </a:ext>
            </a:extLst>
          </p:cNvPr>
          <p:cNvSpPr txBox="1"/>
          <p:nvPr/>
        </p:nvSpPr>
        <p:spPr bwMode="auto">
          <a:xfrm>
            <a:off x="10332" y="6525344"/>
            <a:ext cx="6157676" cy="276551"/>
          </a:xfrm>
          <a:prstGeom prst="rect">
            <a:avLst/>
          </a:prstGeom>
          <a:solidFill>
            <a:schemeClr val="bg1">
              <a:alpha val="70195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lnSpc>
                <a:spcPct val="110000"/>
              </a:lnSpc>
              <a:spcAft>
                <a:spcPts val="300"/>
              </a:spcAft>
            </a:pPr>
            <a:r>
              <a:rPr lang="en-GB" sz="1200" dirty="0">
                <a:solidFill>
                  <a:srgbClr val="00376C"/>
                </a:solidFill>
              </a:rPr>
              <a:t>Hyperspectral </a:t>
            </a:r>
            <a:r>
              <a:rPr lang="en-GB" sz="1200" dirty="0" err="1">
                <a:solidFill>
                  <a:srgbClr val="00376C"/>
                </a:solidFill>
              </a:rPr>
              <a:t>Unmixing</a:t>
            </a:r>
            <a:r>
              <a:rPr lang="en-GB" sz="1200" dirty="0">
                <a:solidFill>
                  <a:srgbClr val="00376C"/>
                </a:solidFill>
              </a:rPr>
              <a:t> – </a:t>
            </a:r>
            <a:r>
              <a:rPr lang="en-GB" sz="1200" dirty="0" err="1">
                <a:solidFill>
                  <a:srgbClr val="00376C"/>
                </a:solidFill>
              </a:rPr>
              <a:t>Liehr</a:t>
            </a:r>
            <a:r>
              <a:rPr lang="en-GB" sz="1200" dirty="0">
                <a:solidFill>
                  <a:srgbClr val="00376C"/>
                </a:solidFill>
              </a:rPr>
              <a:t>, Lang, </a:t>
            </a:r>
            <a:r>
              <a:rPr lang="en-GB" sz="1200" dirty="0" err="1">
                <a:solidFill>
                  <a:srgbClr val="00376C"/>
                </a:solidFill>
              </a:rPr>
              <a:t>Schneidereit</a:t>
            </a:r>
            <a:r>
              <a:rPr lang="en-GB" sz="1200" dirty="0">
                <a:solidFill>
                  <a:srgbClr val="00376C"/>
                </a:solidFill>
              </a:rPr>
              <a:t>, Klug - 14.07.2021</a:t>
            </a:r>
          </a:p>
        </p:txBody>
      </p:sp>
    </p:spTree>
    <p:extLst>
      <p:ext uri="{BB962C8B-B14F-4D97-AF65-F5344CB8AC3E}">
        <p14:creationId xmlns:p14="http://schemas.microsoft.com/office/powerpoint/2010/main" val="2456863629"/>
      </p:ext>
    </p:extLst>
  </p:cSld>
  <p:clrMapOvr>
    <a:masterClrMapping/>
  </p:clrMapOvr>
</p:sld>
</file>

<file path=ppt/theme/theme1.xml><?xml version="1.0" encoding="utf-8"?>
<a:theme xmlns:a="http://schemas.openxmlformats.org/drawingml/2006/main" name="1_Praesentationen_Geomatik_E_0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76200">
          <a:solidFill>
            <a:schemeClr val="accent6">
              <a:lumMod val="75000"/>
            </a:schemeClr>
          </a:solidFill>
        </a:ln>
      </a:spPr>
      <a:bodyPr/>
      <a:lstStyle/>
      <a:style>
        <a:lnRef idx="3">
          <a:schemeClr val="accent4"/>
        </a:lnRef>
        <a:fillRef idx="0">
          <a:schemeClr val="accent4"/>
        </a:fillRef>
        <a:effectRef idx="2">
          <a:schemeClr val="accent4"/>
        </a:effectRef>
        <a:fontRef idx="minor">
          <a:schemeClr val="tx1"/>
        </a:fontRef>
      </a:style>
    </a:lnDef>
    <a:txDef>
      <a:spPr bwMode="auto">
        <a:solidFill>
          <a:schemeClr val="bg1">
            <a:alpha val="70195"/>
          </a:schemeClr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algn="ctr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wrap="square">
        <a:spAutoFit/>
      </a:bodyPr>
      <a:lstStyle>
        <a:defPPr eaLnBrk="1" hangingPunct="1">
          <a:lnSpc>
            <a:spcPct val="110000"/>
          </a:lnSpc>
          <a:spcAft>
            <a:spcPts val="300"/>
          </a:spcAft>
          <a:buFont typeface="Wingdings" panose="05000000000000000000" pitchFamily="2" charset="2"/>
          <a:buChar char="Ø"/>
          <a:defRPr sz="2400" dirty="0">
            <a:solidFill>
              <a:srgbClr val="00376C"/>
            </a:solidFill>
          </a:defRPr>
        </a:defPPr>
      </a:lstStyle>
    </a:tx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</TotalTime>
  <Words>736</Words>
  <Application>Microsoft Macintosh PowerPoint</Application>
  <PresentationFormat>Widescreen</PresentationFormat>
  <Paragraphs>76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StarSymbol</vt:lpstr>
      <vt:lpstr>Symbol</vt:lpstr>
      <vt:lpstr>Verdana</vt:lpstr>
      <vt:lpstr>1_Praesentationen_Geomatik_E_01</vt:lpstr>
      <vt:lpstr>PowerPoint Presentation</vt:lpstr>
      <vt:lpstr>Overview</vt:lpstr>
      <vt:lpstr>1. Research goal</vt:lpstr>
      <vt:lpstr>2. Methods   Study Area</vt:lpstr>
      <vt:lpstr>2. Methods   Vegetation classes</vt:lpstr>
      <vt:lpstr>2. Methods  Workflow</vt:lpstr>
      <vt:lpstr>2. Methods Tasselled Cap STM issue</vt:lpstr>
      <vt:lpstr>3. Results  Non-Vegetation vs. Vegetation fraction</vt:lpstr>
      <vt:lpstr>3. Results  Non-Woody vegetation fraction</vt:lpstr>
      <vt:lpstr>3. Results  Woody vegetation class fraction</vt:lpstr>
      <vt:lpstr>4.   Discussion</vt:lpstr>
      <vt:lpstr>PowerPoint Presentation</vt:lpstr>
      <vt:lpstr>Literature</vt:lpstr>
    </vt:vector>
  </TitlesOfParts>
  <Company>Lotta GbR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Pippi Langstrumpf</dc:creator>
  <cp:lastModifiedBy>Shawn Schneidereit</cp:lastModifiedBy>
  <cp:revision>459</cp:revision>
  <cp:lastPrinted>2021-07-12T19:37:55Z</cp:lastPrinted>
  <dcterms:created xsi:type="dcterms:W3CDTF">2006-02-11T12:03:13Z</dcterms:created>
  <dcterms:modified xsi:type="dcterms:W3CDTF">2021-07-14T09:50:35Z</dcterms:modified>
</cp:coreProperties>
</file>